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7" r:id="rId3"/>
    <p:sldId id="277" r:id="rId4"/>
    <p:sldId id="390" r:id="rId5"/>
    <p:sldId id="511" r:id="rId6"/>
    <p:sldId id="512" r:id="rId7"/>
    <p:sldId id="513" r:id="rId8"/>
    <p:sldId id="514" r:id="rId9"/>
    <p:sldId id="534" r:id="rId10"/>
    <p:sldId id="535" r:id="rId11"/>
    <p:sldId id="520" r:id="rId12"/>
    <p:sldId id="479" r:id="rId13"/>
    <p:sldId id="521" r:id="rId14"/>
    <p:sldId id="298" r:id="rId15"/>
    <p:sldId id="323" r:id="rId16"/>
    <p:sldId id="348" r:id="rId17"/>
    <p:sldId id="518" r:id="rId18"/>
    <p:sldId id="526" r:id="rId19"/>
    <p:sldId id="528" r:id="rId20"/>
    <p:sldId id="529" r:id="rId21"/>
    <p:sldId id="522" r:id="rId22"/>
    <p:sldId id="455" r:id="rId23"/>
    <p:sldId id="530" r:id="rId24"/>
    <p:sldId id="536" r:id="rId25"/>
    <p:sldId id="523" r:id="rId26"/>
    <p:sldId id="487" r:id="rId27"/>
    <p:sldId id="488" r:id="rId28"/>
    <p:sldId id="538" r:id="rId29"/>
    <p:sldId id="539" r:id="rId30"/>
    <p:sldId id="542" r:id="rId31"/>
    <p:sldId id="545" r:id="rId32"/>
    <p:sldId id="546" r:id="rId33"/>
    <p:sldId id="544" r:id="rId34"/>
    <p:sldId id="547" r:id="rId35"/>
    <p:sldId id="495" r:id="rId36"/>
    <p:sldId id="494" r:id="rId37"/>
    <p:sldId id="548" r:id="rId38"/>
    <p:sldId id="550" r:id="rId39"/>
    <p:sldId id="551" r:id="rId40"/>
    <p:sldId id="553" r:id="rId41"/>
    <p:sldId id="552" r:id="rId42"/>
    <p:sldId id="554" r:id="rId43"/>
    <p:sldId id="524" r:id="rId44"/>
    <p:sldId id="556" r:id="rId45"/>
    <p:sldId id="560" r:id="rId46"/>
    <p:sldId id="559" r:id="rId47"/>
    <p:sldId id="561" r:id="rId48"/>
    <p:sldId id="557" r:id="rId49"/>
    <p:sldId id="558" r:id="rId50"/>
    <p:sldId id="525" r:id="rId51"/>
    <p:sldId id="426" r:id="rId52"/>
    <p:sldId id="428" r:id="rId53"/>
    <p:sldId id="429" r:id="rId54"/>
    <p:sldId id="440" r:id="rId55"/>
    <p:sldId id="509" r:id="rId56"/>
    <p:sldId id="510" r:id="rId57"/>
    <p:sldId id="258" r:id="rId58"/>
    <p:sldId id="517" r:id="rId59"/>
    <p:sldId id="531" r:id="rId60"/>
    <p:sldId id="28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90A6"/>
    <a:srgbClr val="06B4F8"/>
    <a:srgbClr val="89C43B"/>
    <a:srgbClr val="70AD47"/>
    <a:srgbClr val="EB7D61"/>
    <a:srgbClr val="F4B680"/>
    <a:srgbClr val="F09B93"/>
    <a:srgbClr val="1990A6"/>
    <a:srgbClr val="05B4F8"/>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42"/>
    <p:restoredTop sz="95952"/>
  </p:normalViewPr>
  <p:slideViewPr>
    <p:cSldViewPr snapToGrid="0" snapToObjects="1">
      <p:cViewPr>
        <p:scale>
          <a:sx n="112" d="100"/>
          <a:sy n="112" d="100"/>
        </p:scale>
        <p:origin x="424"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18593819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20</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30</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31</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32</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68449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356135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980071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216196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0085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3339018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228671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21653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AE77D3D9-1E51-A046-9C98-7D0D6AA0FEC3}" type="datetimeFigureOut">
              <a:rPr lang="en-US" smtClean="0"/>
              <a:t>11/4/22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7D3D9-1E51-A046-9C98-7D0D6AA0FEC3}" type="datetimeFigureOut">
              <a:rPr lang="en-US" smtClean="0"/>
              <a:t>11/4/22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1524000" y="1005840"/>
            <a:ext cx="9031769" cy="2936382"/>
          </a:xfrm>
        </p:spPr>
        <p:txBody>
          <a:bodyPr>
            <a:normAutofit/>
          </a:bodyPr>
          <a:lstStyle/>
          <a:p>
            <a:r>
              <a:rPr lang="en-US" sz="5100"/>
              <a:t>A Novel Generalization between 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1524000" y="4960272"/>
            <a:ext cx="9031769" cy="1215980"/>
          </a:xfrm>
        </p:spPr>
        <p:txBody>
          <a:bodyPr>
            <a:normAutofit/>
          </a:bodyPr>
          <a:lstStyle/>
          <a:p>
            <a:r>
              <a:rPr lang="en-US" sz="2800" dirty="0"/>
              <a:t>Prachi Mahableshwarkar</a:t>
            </a:r>
          </a:p>
          <a:p>
            <a:r>
              <a:rPr lang="en-US" sz="2800" dirty="0"/>
              <a:t>The George Washington University</a:t>
            </a:r>
          </a:p>
        </p:txBody>
      </p:sp>
      <p:grpSp>
        <p:nvGrpSpPr>
          <p:cNvPr id="14" name="Group 1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9586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solidFill>
                  <a:schemeClr val="bg1"/>
                </a:solidFill>
              </a:rPr>
              <a:t>Does individual behavior for unique images generalize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Tree>
    <p:extLst>
      <p:ext uri="{BB962C8B-B14F-4D97-AF65-F5344CB8AC3E}">
        <p14:creationId xmlns:p14="http://schemas.microsoft.com/office/powerpoint/2010/main" val="1981420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7E5512F2-355E-D67C-1398-A80F3EB93BCB}"/>
              </a:ext>
            </a:extLst>
          </p:cNvPr>
          <p:cNvSpPr txBox="1">
            <a:spLocks/>
          </p:cNvSpPr>
          <p:nvPr/>
        </p:nvSpPr>
        <p:spPr>
          <a:xfrm>
            <a:off x="321563" y="1037450"/>
            <a:ext cx="11553580" cy="29865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Arial" panose="020B0604020202020204" pitchFamily="34" charset="0"/>
              <a:buAutoNum type="arabicPeriod"/>
            </a:pPr>
            <a:r>
              <a:rPr lang="en-US" sz="2400" dirty="0"/>
              <a:t>Can people reliably judge distance in pictured scenes? </a:t>
            </a:r>
          </a:p>
          <a:p>
            <a:pPr marL="514350" indent="-514350">
              <a:lnSpc>
                <a:spcPct val="150000"/>
              </a:lnSpc>
              <a:buFont typeface="Arial" panose="020B0604020202020204" pitchFamily="34" charset="0"/>
              <a:buAutoNum type="arabicPeriod"/>
            </a:pPr>
            <a:r>
              <a:rPr lang="en-US" sz="2400" dirty="0"/>
              <a:t>Does individual behavior for unique images generalize across tasks? </a:t>
            </a:r>
            <a:endParaRPr lang="en-US" sz="2000" dirty="0"/>
          </a:p>
          <a:p>
            <a:pPr marL="514350" indent="-514350">
              <a:lnSpc>
                <a:spcPct val="150000"/>
              </a:lnSpc>
              <a:buFont typeface="Arial" panose="020B0604020202020204" pitchFamily="34" charset="0"/>
              <a:buAutoNum type="arabicPeriod"/>
            </a:pPr>
            <a:r>
              <a:rPr lang="en-US" sz="2400" dirty="0">
                <a:solidFill>
                  <a:schemeClr val="bg1"/>
                </a:solidFill>
              </a:rPr>
              <a:t>What is the relative utility of depth cues in pictured scenes? </a:t>
            </a:r>
          </a:p>
        </p:txBody>
      </p:sp>
    </p:spTree>
    <p:extLst>
      <p:ext uri="{BB962C8B-B14F-4D97-AF65-F5344CB8AC3E}">
        <p14:creationId xmlns:p14="http://schemas.microsoft.com/office/powerpoint/2010/main" val="4204489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
        <p:nvSpPr>
          <p:cNvPr id="10" name="Content Placeholder 2">
            <a:extLst>
              <a:ext uri="{FF2B5EF4-FFF2-40B4-BE49-F238E27FC236}">
                <a16:creationId xmlns:a16="http://schemas.microsoft.com/office/drawing/2014/main" id="{EEBCACE6-748B-B8F2-8F4D-E6AAC31F4036}"/>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t>What is the relative utility of depth cues in pictured scenes? </a:t>
            </a:r>
          </a:p>
        </p:txBody>
      </p:sp>
    </p:spTree>
    <p:extLst>
      <p:ext uri="{BB962C8B-B14F-4D97-AF65-F5344CB8AC3E}">
        <p14:creationId xmlns:p14="http://schemas.microsoft.com/office/powerpoint/2010/main" val="87765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321069"/>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320931" y="3296569"/>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45399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3163609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2"/>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3"/>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4"/>
          <a:stretch>
            <a:fillRect/>
          </a:stretch>
        </p:blipFill>
        <p:spPr>
          <a:xfrm>
            <a:off x="11049000" y="560848"/>
            <a:ext cx="1064537" cy="545357"/>
          </a:xfrm>
          <a:prstGeom prst="rect">
            <a:avLst/>
          </a:prstGeom>
        </p:spPr>
      </p:pic>
      <p:sp>
        <p:nvSpPr>
          <p:cNvPr id="21" name="Rounded Rectangle 20">
            <a:extLst>
              <a:ext uri="{FF2B5EF4-FFF2-40B4-BE49-F238E27FC236}">
                <a16:creationId xmlns:a16="http://schemas.microsoft.com/office/drawing/2014/main" id="{E0674724-A397-724A-9586-2165E7A155E1}"/>
              </a:ext>
            </a:extLst>
          </p:cNvPr>
          <p:cNvSpPr/>
          <p:nvPr/>
        </p:nvSpPr>
        <p:spPr>
          <a:xfrm>
            <a:off x="270161" y="2952159"/>
            <a:ext cx="3159137" cy="3545209"/>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9717EE4B-A9E3-AA47-90A7-8A24F64A7C34}"/>
              </a:ext>
            </a:extLst>
          </p:cNvPr>
          <p:cNvSpPr/>
          <p:nvPr/>
        </p:nvSpPr>
        <p:spPr>
          <a:xfrm>
            <a:off x="270161" y="1073921"/>
            <a:ext cx="3159137" cy="3545209"/>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6C0B5774-86C4-F549-A013-F59D9C2CF637}"/>
              </a:ext>
            </a:extLst>
          </p:cNvPr>
          <p:cNvSpPr/>
          <p:nvPr/>
        </p:nvSpPr>
        <p:spPr>
          <a:xfrm>
            <a:off x="270160" y="2948113"/>
            <a:ext cx="3159137" cy="1671017"/>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E151344-B36C-114B-AA46-B7A133BF2A63}"/>
              </a:ext>
            </a:extLst>
          </p:cNvPr>
          <p:cNvSpPr txBox="1"/>
          <p:nvPr/>
        </p:nvSpPr>
        <p:spPr>
          <a:xfrm>
            <a:off x="413625" y="4894433"/>
            <a:ext cx="3073138" cy="1415772"/>
          </a:xfrm>
          <a:prstGeom prst="rect">
            <a:avLst/>
          </a:prstGeom>
          <a:noFill/>
        </p:spPr>
        <p:txBody>
          <a:bodyPr wrap="square" rtlCol="0">
            <a:spAutoFit/>
          </a:bodyPr>
          <a:lstStyle/>
          <a:p>
            <a:r>
              <a:rPr lang="en-US" sz="2200" dirty="0"/>
              <a:t>Discrimination </a:t>
            </a:r>
            <a:endParaRPr lang="en-US" sz="16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33" name="Rectangle 32">
            <a:extLst>
              <a:ext uri="{FF2B5EF4-FFF2-40B4-BE49-F238E27FC236}">
                <a16:creationId xmlns:a16="http://schemas.microsoft.com/office/drawing/2014/main" id="{08644406-9695-D249-8468-1D3441253F1A}"/>
              </a:ext>
            </a:extLst>
          </p:cNvPr>
          <p:cNvSpPr/>
          <p:nvPr/>
        </p:nvSpPr>
        <p:spPr>
          <a:xfrm>
            <a:off x="78463" y="2948113"/>
            <a:ext cx="3350834" cy="3718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AD0DD432-AFCA-1D10-E520-C37F6F2BEAEA}"/>
              </a:ext>
            </a:extLst>
          </p:cNvPr>
          <p:cNvSpPr/>
          <p:nvPr/>
        </p:nvSpPr>
        <p:spPr>
          <a:xfrm>
            <a:off x="270159" y="2883116"/>
            <a:ext cx="3159136" cy="288863"/>
          </a:xfrm>
          <a:prstGeom prst="roundRect">
            <a:avLst/>
          </a:prstGeom>
          <a:solidFill>
            <a:srgbClr val="06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B4F8"/>
              </a:solidFill>
            </a:endParaRPr>
          </a:p>
        </p:txBody>
      </p:sp>
      <p:sp>
        <p:nvSpPr>
          <p:cNvPr id="4" name="TextBox 3">
            <a:extLst>
              <a:ext uri="{FF2B5EF4-FFF2-40B4-BE49-F238E27FC236}">
                <a16:creationId xmlns:a16="http://schemas.microsoft.com/office/drawing/2014/main" id="{8A9B9E71-9F6E-1CFE-4A32-E9BAC90D2451}"/>
              </a:ext>
            </a:extLst>
          </p:cNvPr>
          <p:cNvSpPr txBox="1"/>
          <p:nvPr/>
        </p:nvSpPr>
        <p:spPr>
          <a:xfrm>
            <a:off x="270158" y="1361853"/>
            <a:ext cx="3216603" cy="1477328"/>
          </a:xfrm>
          <a:prstGeom prst="rect">
            <a:avLst/>
          </a:prstGeom>
          <a:noFill/>
        </p:spPr>
        <p:txBody>
          <a:bodyPr wrap="square" rtlCol="0">
            <a:spAutoFit/>
          </a:bodyPr>
          <a:lstStyle/>
          <a:p>
            <a:r>
              <a:rPr lang="en-US" sz="2200" dirty="0"/>
              <a:t>Verbal Judgment</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156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Explicit estimate</a:t>
            </a:r>
          </a:p>
        </p:txBody>
      </p:sp>
    </p:spTree>
    <p:extLst>
      <p:ext uri="{BB962C8B-B14F-4D97-AF65-F5344CB8AC3E}">
        <p14:creationId xmlns:p14="http://schemas.microsoft.com/office/powerpoint/2010/main" val="3759601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2"/>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3"/>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20" name="Rounded Rectangle 19">
            <a:extLst>
              <a:ext uri="{FF2B5EF4-FFF2-40B4-BE49-F238E27FC236}">
                <a16:creationId xmlns:a16="http://schemas.microsoft.com/office/drawing/2014/main" id="{9717EE4B-A9E3-AA47-90A7-8A24F64A7C34}"/>
              </a:ext>
            </a:extLst>
          </p:cNvPr>
          <p:cNvSpPr/>
          <p:nvPr/>
        </p:nvSpPr>
        <p:spPr>
          <a:xfrm>
            <a:off x="270161" y="1073921"/>
            <a:ext cx="3159137" cy="3545209"/>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E0674724-A397-724A-9586-2165E7A155E1}"/>
              </a:ext>
            </a:extLst>
          </p:cNvPr>
          <p:cNvSpPr/>
          <p:nvPr/>
        </p:nvSpPr>
        <p:spPr>
          <a:xfrm>
            <a:off x="270161" y="2952159"/>
            <a:ext cx="3159137" cy="3545209"/>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065235B9-B1ED-E774-3F16-F0F48E8DAACD}"/>
              </a:ext>
            </a:extLst>
          </p:cNvPr>
          <p:cNvSpPr/>
          <p:nvPr/>
        </p:nvSpPr>
        <p:spPr>
          <a:xfrm>
            <a:off x="270159" y="2883116"/>
            <a:ext cx="3159136" cy="288863"/>
          </a:xfrm>
          <a:prstGeom prst="roundRect">
            <a:avLst/>
          </a:prstGeom>
          <a:solidFill>
            <a:srgbClr val="06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B4F8"/>
              </a:solidFill>
            </a:endParaRPr>
          </a:p>
        </p:txBody>
      </p:sp>
      <p:sp>
        <p:nvSpPr>
          <p:cNvPr id="4" name="Rounded Rectangle 3">
            <a:extLst>
              <a:ext uri="{FF2B5EF4-FFF2-40B4-BE49-F238E27FC236}">
                <a16:creationId xmlns:a16="http://schemas.microsoft.com/office/drawing/2014/main" id="{9EC98718-96FB-5E5A-6E74-C68126358211}"/>
              </a:ext>
            </a:extLst>
          </p:cNvPr>
          <p:cNvSpPr/>
          <p:nvPr/>
        </p:nvSpPr>
        <p:spPr>
          <a:xfrm>
            <a:off x="270159" y="4452986"/>
            <a:ext cx="3159136" cy="28886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B4F8"/>
              </a:solidFill>
            </a:endParaRPr>
          </a:p>
        </p:txBody>
      </p:sp>
      <p:sp>
        <p:nvSpPr>
          <p:cNvPr id="5" name="TextBox 4">
            <a:extLst>
              <a:ext uri="{FF2B5EF4-FFF2-40B4-BE49-F238E27FC236}">
                <a16:creationId xmlns:a16="http://schemas.microsoft.com/office/drawing/2014/main" id="{7723BB98-9B88-8BAB-003C-A9B3EAD26734}"/>
              </a:ext>
            </a:extLst>
          </p:cNvPr>
          <p:cNvSpPr txBox="1"/>
          <p:nvPr/>
        </p:nvSpPr>
        <p:spPr>
          <a:xfrm>
            <a:off x="270158" y="1361853"/>
            <a:ext cx="3216603" cy="1477328"/>
          </a:xfrm>
          <a:prstGeom prst="rect">
            <a:avLst/>
          </a:prstGeom>
          <a:noFill/>
        </p:spPr>
        <p:txBody>
          <a:bodyPr wrap="square" rtlCol="0">
            <a:spAutoFit/>
          </a:bodyPr>
          <a:lstStyle/>
          <a:p>
            <a:r>
              <a:rPr lang="en-US" sz="2200" dirty="0"/>
              <a:t>Verbal Judgment</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156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Explicit estimate</a:t>
            </a:r>
          </a:p>
        </p:txBody>
      </p:sp>
      <p:sp>
        <p:nvSpPr>
          <p:cNvPr id="6" name="TextBox 5">
            <a:extLst>
              <a:ext uri="{FF2B5EF4-FFF2-40B4-BE49-F238E27FC236}">
                <a16:creationId xmlns:a16="http://schemas.microsoft.com/office/drawing/2014/main" id="{2E8CD17E-6ED4-ECCC-6D5E-FC604F013A00}"/>
              </a:ext>
            </a:extLst>
          </p:cNvPr>
          <p:cNvSpPr txBox="1"/>
          <p:nvPr/>
        </p:nvSpPr>
        <p:spPr>
          <a:xfrm>
            <a:off x="282993" y="4763801"/>
            <a:ext cx="3341946" cy="1477328"/>
          </a:xfrm>
          <a:prstGeom prst="rect">
            <a:avLst/>
          </a:prstGeom>
          <a:noFill/>
        </p:spPr>
        <p:txBody>
          <a:bodyPr wrap="square" rtlCol="0">
            <a:spAutoFit/>
          </a:bodyPr>
          <a:lstStyle/>
          <a:p>
            <a:r>
              <a:rPr lang="en-US" sz="2200" dirty="0"/>
              <a:t>Discrimination </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78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Keypress (‘z’ or ‘m’) </a:t>
            </a:r>
          </a:p>
        </p:txBody>
      </p:sp>
    </p:spTree>
    <p:extLst>
      <p:ext uri="{BB962C8B-B14F-4D97-AF65-F5344CB8AC3E}">
        <p14:creationId xmlns:p14="http://schemas.microsoft.com/office/powerpoint/2010/main" val="3349603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p:txBody>
          <a:bodyPr/>
          <a:lstStyle/>
          <a:p>
            <a:r>
              <a:rPr lang="en-US" dirty="0"/>
              <a:t>Image Complexity</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703" r="1" b="9094"/>
          <a:stretch/>
        </p:blipFill>
        <p:spPr bwMode="auto">
          <a:xfrm>
            <a:off x="6676350" y="87817"/>
            <a:ext cx="5457267" cy="66823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urreal Optical Illusion Art Imagines the World with Magical Realism">
            <a:extLst>
              <a:ext uri="{FF2B5EF4-FFF2-40B4-BE49-F238E27FC236}">
                <a16:creationId xmlns:a16="http://schemas.microsoft.com/office/drawing/2014/main" id="{ABA4E5A9-F1A7-3F48-8866-39072E5F00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155365" y="1877941"/>
            <a:ext cx="6400781" cy="389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20" name="Rounded Rectangle 19">
            <a:extLst>
              <a:ext uri="{FF2B5EF4-FFF2-40B4-BE49-F238E27FC236}">
                <a16:creationId xmlns:a16="http://schemas.microsoft.com/office/drawing/2014/main" id="{9717EE4B-A9E3-AA47-90A7-8A24F64A7C34}"/>
              </a:ext>
            </a:extLst>
          </p:cNvPr>
          <p:cNvSpPr/>
          <p:nvPr/>
        </p:nvSpPr>
        <p:spPr>
          <a:xfrm>
            <a:off x="270161" y="1073921"/>
            <a:ext cx="3159137" cy="3545209"/>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a:extLst>
              <a:ext uri="{FF2B5EF4-FFF2-40B4-BE49-F238E27FC236}">
                <a16:creationId xmlns:a16="http://schemas.microsoft.com/office/drawing/2014/main" id="{E0674724-A397-724A-9586-2165E7A155E1}"/>
              </a:ext>
            </a:extLst>
          </p:cNvPr>
          <p:cNvSpPr/>
          <p:nvPr/>
        </p:nvSpPr>
        <p:spPr>
          <a:xfrm>
            <a:off x="270161" y="2952159"/>
            <a:ext cx="3159137" cy="3545209"/>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ED243EA-0E1F-2C4B-B118-E683764E0CFE}"/>
              </a:ext>
            </a:extLst>
          </p:cNvPr>
          <p:cNvSpPr txBox="1"/>
          <p:nvPr/>
        </p:nvSpPr>
        <p:spPr>
          <a:xfrm>
            <a:off x="270158" y="1361853"/>
            <a:ext cx="3216603" cy="1477328"/>
          </a:xfrm>
          <a:prstGeom prst="rect">
            <a:avLst/>
          </a:prstGeom>
          <a:noFill/>
        </p:spPr>
        <p:txBody>
          <a:bodyPr wrap="square" rtlCol="0">
            <a:spAutoFit/>
          </a:bodyPr>
          <a:lstStyle/>
          <a:p>
            <a:r>
              <a:rPr lang="en-US" sz="2200" dirty="0"/>
              <a:t>Verbal Judgment</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156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Explicit estimate</a:t>
            </a:r>
          </a:p>
        </p:txBody>
      </p:sp>
      <p:sp>
        <p:nvSpPr>
          <p:cNvPr id="30" name="Rounded Rectangle 29">
            <a:extLst>
              <a:ext uri="{FF2B5EF4-FFF2-40B4-BE49-F238E27FC236}">
                <a16:creationId xmlns:a16="http://schemas.microsoft.com/office/drawing/2014/main" id="{6C0B5774-86C4-F549-A013-F59D9C2CF637}"/>
              </a:ext>
            </a:extLst>
          </p:cNvPr>
          <p:cNvSpPr/>
          <p:nvPr/>
        </p:nvSpPr>
        <p:spPr>
          <a:xfrm>
            <a:off x="270160" y="2948113"/>
            <a:ext cx="3159137" cy="1671017"/>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E151344-B36C-114B-AA46-B7A133BF2A63}"/>
              </a:ext>
            </a:extLst>
          </p:cNvPr>
          <p:cNvSpPr txBox="1"/>
          <p:nvPr/>
        </p:nvSpPr>
        <p:spPr>
          <a:xfrm>
            <a:off x="282993" y="4763801"/>
            <a:ext cx="3341946" cy="1477328"/>
          </a:xfrm>
          <a:prstGeom prst="rect">
            <a:avLst/>
          </a:prstGeom>
          <a:noFill/>
        </p:spPr>
        <p:txBody>
          <a:bodyPr wrap="square" rtlCol="0">
            <a:spAutoFit/>
          </a:bodyPr>
          <a:lstStyle/>
          <a:p>
            <a:r>
              <a:rPr lang="en-US" sz="2200" dirty="0"/>
              <a:t>Discrimination </a:t>
            </a:r>
            <a:endParaRPr lang="en-US" sz="1600" dirty="0"/>
          </a:p>
          <a:p>
            <a:pPr marL="342900" indent="-342900">
              <a:buSzPct val="80000"/>
              <a:buFont typeface="Wingdings" pitchFamily="2" charset="2"/>
              <a:buChar char="Ø"/>
            </a:pPr>
            <a:r>
              <a:rPr lang="en-US" sz="1700" dirty="0"/>
              <a:t>N = 468 </a:t>
            </a:r>
          </a:p>
          <a:p>
            <a:pPr marL="342900" indent="-342900">
              <a:buSzPct val="80000"/>
              <a:buFont typeface="Wingdings" pitchFamily="2" charset="2"/>
              <a:buChar char="Ø"/>
            </a:pPr>
            <a:r>
              <a:rPr lang="en-US" sz="1700" dirty="0"/>
              <a:t>78 trials </a:t>
            </a:r>
          </a:p>
          <a:p>
            <a:pPr marL="342900" indent="-342900">
              <a:buSzPct val="80000"/>
              <a:buFont typeface="Wingdings" pitchFamily="2" charset="2"/>
              <a:buChar char="Ø"/>
            </a:pPr>
            <a:r>
              <a:rPr lang="en-US" sz="1700" dirty="0"/>
              <a:t>Latin square counterbalancing</a:t>
            </a:r>
          </a:p>
          <a:p>
            <a:pPr marL="342900" indent="-342900">
              <a:buSzPct val="80000"/>
              <a:buFont typeface="Wingdings" pitchFamily="2" charset="2"/>
              <a:buChar char="Ø"/>
            </a:pPr>
            <a:r>
              <a:rPr lang="en-US" sz="1700" dirty="0"/>
              <a:t>Keypress (‘z’ or ‘m’) </a:t>
            </a:r>
          </a:p>
        </p:txBody>
      </p:sp>
      <p:sp>
        <p:nvSpPr>
          <p:cNvPr id="19" name="Rounded Rectangle 18">
            <a:extLst>
              <a:ext uri="{FF2B5EF4-FFF2-40B4-BE49-F238E27FC236}">
                <a16:creationId xmlns:a16="http://schemas.microsoft.com/office/drawing/2014/main" id="{1056C01C-818A-614B-9AE4-F186A58A2540}"/>
              </a:ext>
            </a:extLst>
          </p:cNvPr>
          <p:cNvSpPr/>
          <p:nvPr/>
        </p:nvSpPr>
        <p:spPr>
          <a:xfrm>
            <a:off x="400843" y="3172734"/>
            <a:ext cx="3000635" cy="121113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rPr>
              <a:t>Shared</a:t>
            </a:r>
          </a:p>
          <a:p>
            <a:pPr marL="342900" indent="-342900">
              <a:buFont typeface="+mj-lt"/>
              <a:buAutoNum type="arabicPeriod"/>
            </a:pPr>
            <a:r>
              <a:rPr lang="en-US" sz="1700" dirty="0">
                <a:solidFill>
                  <a:schemeClr val="tx1"/>
                </a:solidFill>
              </a:rPr>
              <a:t>Identical stimulus set </a:t>
            </a:r>
          </a:p>
          <a:p>
            <a:pPr marL="342900" indent="-342900">
              <a:buFont typeface="+mj-lt"/>
              <a:buAutoNum type="arabicPeriod"/>
            </a:pPr>
            <a:r>
              <a:rPr lang="en-US" sz="1700" dirty="0">
                <a:solidFill>
                  <a:schemeClr val="tx1"/>
                </a:solidFill>
              </a:rPr>
              <a:t>Matched trial orders across task </a:t>
            </a:r>
          </a:p>
          <a:p>
            <a:pPr marL="342900" indent="-342900">
              <a:buFont typeface="+mj-lt"/>
              <a:buAutoNum type="arabicPeriod"/>
            </a:pPr>
            <a:r>
              <a:rPr lang="en-US" sz="1700" dirty="0">
                <a:solidFill>
                  <a:schemeClr val="tx1"/>
                </a:solidFill>
              </a:rPr>
              <a:t>Independent participants</a:t>
            </a:r>
          </a:p>
        </p:txBody>
      </p:sp>
    </p:spTree>
    <p:extLst>
      <p:ext uri="{BB962C8B-B14F-4D97-AF65-F5344CB8AC3E}">
        <p14:creationId xmlns:p14="http://schemas.microsoft.com/office/powerpoint/2010/main" val="3253831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47C1-DA0A-2ACD-51E3-2565443D9A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CFA607-C12E-B828-AD5E-BBB766DB93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9EE6180-044D-F195-37E3-A677D9EB9C6E}"/>
              </a:ext>
            </a:extLst>
          </p:cNvPr>
          <p:cNvPicPr>
            <a:picLocks noChangeAspect="1"/>
          </p:cNvPicPr>
          <p:nvPr/>
        </p:nvPicPr>
        <p:blipFill>
          <a:blip r:embed="rId2"/>
          <a:stretch>
            <a:fillRect/>
          </a:stretch>
        </p:blipFill>
        <p:spPr>
          <a:xfrm>
            <a:off x="238578" y="2195641"/>
            <a:ext cx="3953329" cy="3914647"/>
          </a:xfrm>
          <a:prstGeom prst="rect">
            <a:avLst/>
          </a:prstGeom>
        </p:spPr>
      </p:pic>
      <p:pic>
        <p:nvPicPr>
          <p:cNvPr id="5" name="Picture 4">
            <a:extLst>
              <a:ext uri="{FF2B5EF4-FFF2-40B4-BE49-F238E27FC236}">
                <a16:creationId xmlns:a16="http://schemas.microsoft.com/office/drawing/2014/main" id="{712E4F34-1DD3-F02D-7FB9-0C61ED0336F1}"/>
              </a:ext>
            </a:extLst>
          </p:cNvPr>
          <p:cNvPicPr>
            <a:picLocks noChangeAspect="1"/>
          </p:cNvPicPr>
          <p:nvPr/>
        </p:nvPicPr>
        <p:blipFill>
          <a:blip r:embed="rId3"/>
          <a:stretch>
            <a:fillRect/>
          </a:stretch>
        </p:blipFill>
        <p:spPr>
          <a:xfrm>
            <a:off x="4046764" y="2228978"/>
            <a:ext cx="3953329" cy="3914647"/>
          </a:xfrm>
          <a:prstGeom prst="rect">
            <a:avLst/>
          </a:prstGeom>
        </p:spPr>
      </p:pic>
      <p:pic>
        <p:nvPicPr>
          <p:cNvPr id="6" name="Picture 5">
            <a:extLst>
              <a:ext uri="{FF2B5EF4-FFF2-40B4-BE49-F238E27FC236}">
                <a16:creationId xmlns:a16="http://schemas.microsoft.com/office/drawing/2014/main" id="{FE8BD2EE-4E2B-870F-4482-0BD5E268B331}"/>
              </a:ext>
            </a:extLst>
          </p:cNvPr>
          <p:cNvPicPr>
            <a:picLocks noChangeAspect="1"/>
          </p:cNvPicPr>
          <p:nvPr/>
        </p:nvPicPr>
        <p:blipFill>
          <a:blip r:embed="rId4"/>
          <a:stretch>
            <a:fillRect/>
          </a:stretch>
        </p:blipFill>
        <p:spPr>
          <a:xfrm>
            <a:off x="7836807" y="2228977"/>
            <a:ext cx="3953329" cy="3914647"/>
          </a:xfrm>
          <a:prstGeom prst="rect">
            <a:avLst/>
          </a:prstGeom>
        </p:spPr>
      </p:pic>
    </p:spTree>
    <p:extLst>
      <p:ext uri="{BB962C8B-B14F-4D97-AF65-F5344CB8AC3E}">
        <p14:creationId xmlns:p14="http://schemas.microsoft.com/office/powerpoint/2010/main" val="1545633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spTree>
    <p:extLst>
      <p:ext uri="{BB962C8B-B14F-4D97-AF65-F5344CB8AC3E}">
        <p14:creationId xmlns:p14="http://schemas.microsoft.com/office/powerpoint/2010/main" val="389649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pic>
        <p:nvPicPr>
          <p:cNvPr id="5" name="Picture 4">
            <a:extLst>
              <a:ext uri="{FF2B5EF4-FFF2-40B4-BE49-F238E27FC236}">
                <a16:creationId xmlns:a16="http://schemas.microsoft.com/office/drawing/2014/main" id="{E0CC2875-4D77-F09F-940F-3FE80C2708CB}"/>
              </a:ext>
            </a:extLst>
          </p:cNvPr>
          <p:cNvPicPr>
            <a:picLocks noChangeAspect="1"/>
          </p:cNvPicPr>
          <p:nvPr/>
        </p:nvPicPr>
        <p:blipFill rotWithShape="1">
          <a:blip r:embed="rId5"/>
          <a:srcRect l="4980"/>
          <a:stretch/>
        </p:blipFill>
        <p:spPr>
          <a:xfrm>
            <a:off x="8182549" y="2034674"/>
            <a:ext cx="3999615" cy="4242776"/>
          </a:xfrm>
          <a:prstGeom prst="rect">
            <a:avLst/>
          </a:prstGeom>
        </p:spPr>
      </p:pic>
    </p:spTree>
    <p:extLst>
      <p:ext uri="{BB962C8B-B14F-4D97-AF65-F5344CB8AC3E}">
        <p14:creationId xmlns:p14="http://schemas.microsoft.com/office/powerpoint/2010/main" val="3907006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DF91C-83AD-B790-5FB4-D426B949D4DD}"/>
              </a:ext>
            </a:extLst>
          </p:cNvPr>
          <p:cNvPicPr>
            <a:picLocks noChangeAspect="1"/>
          </p:cNvPicPr>
          <p:nvPr/>
        </p:nvPicPr>
        <p:blipFill>
          <a:blip r:embed="rId3"/>
          <a:stretch>
            <a:fillRect/>
          </a:stretch>
        </p:blipFill>
        <p:spPr>
          <a:xfrm>
            <a:off x="545886" y="1164083"/>
            <a:ext cx="5515044" cy="5461081"/>
          </a:xfrm>
          <a:prstGeom prst="rect">
            <a:avLst/>
          </a:prstGeom>
        </p:spPr>
      </p:pic>
      <p:pic>
        <p:nvPicPr>
          <p:cNvPr id="6" name="Picture 5">
            <a:extLst>
              <a:ext uri="{FF2B5EF4-FFF2-40B4-BE49-F238E27FC236}">
                <a16:creationId xmlns:a16="http://schemas.microsoft.com/office/drawing/2014/main" id="{72867CE1-EC97-E9EC-EE56-EC82EDBA30C0}"/>
              </a:ext>
            </a:extLst>
          </p:cNvPr>
          <p:cNvPicPr>
            <a:picLocks noChangeAspect="1"/>
          </p:cNvPicPr>
          <p:nvPr/>
        </p:nvPicPr>
        <p:blipFill>
          <a:blip r:embed="rId4"/>
          <a:stretch>
            <a:fillRect/>
          </a:stretch>
        </p:blipFill>
        <p:spPr>
          <a:xfrm>
            <a:off x="6096000" y="1147150"/>
            <a:ext cx="5515044" cy="5461081"/>
          </a:xfrm>
          <a:prstGeom prst="rect">
            <a:avLst/>
          </a:prstGeom>
        </p:spPr>
      </p:pic>
      <p:sp>
        <p:nvSpPr>
          <p:cNvPr id="10" name="Title 1">
            <a:extLst>
              <a:ext uri="{FF2B5EF4-FFF2-40B4-BE49-F238E27FC236}">
                <a16:creationId xmlns:a16="http://schemas.microsoft.com/office/drawing/2014/main" id="{2811F858-BEF1-B9C8-9DFB-72795FCF3B86}"/>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1069942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6BBD93-97E8-5B24-8C8B-991DA3EFEBD4}"/>
              </a:ext>
            </a:extLst>
          </p:cNvPr>
          <p:cNvPicPr>
            <a:picLocks noChangeAspect="1"/>
          </p:cNvPicPr>
          <p:nvPr/>
        </p:nvPicPr>
        <p:blipFill>
          <a:blip r:embed="rId3"/>
          <a:stretch>
            <a:fillRect/>
          </a:stretch>
        </p:blipFill>
        <p:spPr>
          <a:xfrm>
            <a:off x="6096000" y="1148284"/>
            <a:ext cx="5513899" cy="5459947"/>
          </a:xfrm>
          <a:prstGeom prst="rect">
            <a:avLst/>
          </a:prstGeom>
        </p:spPr>
      </p:pic>
      <p:pic>
        <p:nvPicPr>
          <p:cNvPr id="3" name="Picture 2">
            <a:extLst>
              <a:ext uri="{FF2B5EF4-FFF2-40B4-BE49-F238E27FC236}">
                <a16:creationId xmlns:a16="http://schemas.microsoft.com/office/drawing/2014/main" id="{D3E062EB-8997-AE25-24EF-2E9B90F5B12B}"/>
              </a:ext>
            </a:extLst>
          </p:cNvPr>
          <p:cNvPicPr>
            <a:picLocks noChangeAspect="1"/>
          </p:cNvPicPr>
          <p:nvPr/>
        </p:nvPicPr>
        <p:blipFill>
          <a:blip r:embed="rId4"/>
          <a:stretch>
            <a:fillRect/>
          </a:stretch>
        </p:blipFill>
        <p:spPr>
          <a:xfrm>
            <a:off x="545886" y="1164081"/>
            <a:ext cx="5515045" cy="5461082"/>
          </a:xfrm>
          <a:prstGeom prst="rect">
            <a:avLst/>
          </a:prstGeom>
        </p:spPr>
      </p:pic>
      <p:sp>
        <p:nvSpPr>
          <p:cNvPr id="5" name="Title 1">
            <a:extLst>
              <a:ext uri="{FF2B5EF4-FFF2-40B4-BE49-F238E27FC236}">
                <a16:creationId xmlns:a16="http://schemas.microsoft.com/office/drawing/2014/main" id="{A752C0F9-30A1-2851-3E65-64F0B3F07DE0}"/>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4063577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FDCFF55-FFDE-6E80-F0F8-8FC71090AD18}"/>
              </a:ext>
            </a:extLst>
          </p:cNvPr>
          <p:cNvGrpSpPr/>
          <p:nvPr/>
        </p:nvGrpSpPr>
        <p:grpSpPr>
          <a:xfrm>
            <a:off x="545886" y="1164081"/>
            <a:ext cx="5515045" cy="5461082"/>
            <a:chOff x="545886" y="1164081"/>
            <a:chExt cx="5515045" cy="5461082"/>
          </a:xfrm>
        </p:grpSpPr>
        <p:pic>
          <p:nvPicPr>
            <p:cNvPr id="3" name="Picture 2">
              <a:extLst>
                <a:ext uri="{FF2B5EF4-FFF2-40B4-BE49-F238E27FC236}">
                  <a16:creationId xmlns:a16="http://schemas.microsoft.com/office/drawing/2014/main" id="{D3E062EB-8997-AE25-24EF-2E9B90F5B12B}"/>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p:nvPr/>
          </p:nvCxnSpPr>
          <p:spPr>
            <a:xfrm>
              <a:off x="2895600" y="3098800"/>
              <a:ext cx="0" cy="1286933"/>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DE71F3FE-1AB6-9C2F-E465-BE4B5E8084E9}"/>
              </a:ext>
            </a:extLst>
          </p:cNvPr>
          <p:cNvGrpSpPr/>
          <p:nvPr/>
        </p:nvGrpSpPr>
        <p:grpSpPr>
          <a:xfrm>
            <a:off x="6096000" y="1148284"/>
            <a:ext cx="5513899" cy="5459947"/>
            <a:chOff x="6096000" y="1148284"/>
            <a:chExt cx="5513899" cy="5459947"/>
          </a:xfrm>
        </p:grpSpPr>
        <p:pic>
          <p:nvPicPr>
            <p:cNvPr id="4" name="Picture 3">
              <a:extLst>
                <a:ext uri="{FF2B5EF4-FFF2-40B4-BE49-F238E27FC236}">
                  <a16:creationId xmlns:a16="http://schemas.microsoft.com/office/drawing/2014/main" id="{616BBD93-97E8-5B24-8C8B-991DA3EFEBD4}"/>
                </a:ext>
              </a:extLst>
            </p:cNvPr>
            <p:cNvPicPr>
              <a:picLocks noChangeAspect="1"/>
            </p:cNvPicPr>
            <p:nvPr/>
          </p:nvPicPr>
          <p:blipFill>
            <a:blip r:embed="rId4"/>
            <a:stretch>
              <a:fillRect/>
            </a:stretch>
          </p:blipFill>
          <p:spPr>
            <a:xfrm>
              <a:off x="6096000" y="1148284"/>
              <a:ext cx="5513899" cy="5459947"/>
            </a:xfrm>
            <a:prstGeom prst="rect">
              <a:avLst/>
            </a:prstGeom>
          </p:spPr>
        </p:pic>
        <p:cxnSp>
          <p:nvCxnSpPr>
            <p:cNvPr id="6" name="Straight Arrow Connector 5">
              <a:extLst>
                <a:ext uri="{FF2B5EF4-FFF2-40B4-BE49-F238E27FC236}">
                  <a16:creationId xmlns:a16="http://schemas.microsoft.com/office/drawing/2014/main" id="{785ABE94-F352-D93D-B3AD-5A6CAC0031A5}"/>
                </a:ext>
              </a:extLst>
            </p:cNvPr>
            <p:cNvCxnSpPr>
              <a:cxnSpLocks/>
            </p:cNvCxnSpPr>
            <p:nvPr/>
          </p:nvCxnSpPr>
          <p:spPr>
            <a:xfrm>
              <a:off x="8449733" y="3810000"/>
              <a:ext cx="0" cy="711200"/>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12" name="Title 1">
            <a:extLst>
              <a:ext uri="{FF2B5EF4-FFF2-40B4-BE49-F238E27FC236}">
                <a16:creationId xmlns:a16="http://schemas.microsoft.com/office/drawing/2014/main" id="{7905F87D-037E-B107-AC82-EBD3EECF9516}"/>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3682875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13C34E7-01C9-A6EC-7C0A-38CFD4FC9389}"/>
              </a:ext>
            </a:extLst>
          </p:cNvPr>
          <p:cNvGrpSpPr/>
          <p:nvPr/>
        </p:nvGrpSpPr>
        <p:grpSpPr>
          <a:xfrm>
            <a:off x="422005" y="1037700"/>
            <a:ext cx="3048633" cy="2899386"/>
            <a:chOff x="545886" y="1164081"/>
            <a:chExt cx="5515045" cy="5461082"/>
          </a:xfrm>
        </p:grpSpPr>
        <p:pic>
          <p:nvPicPr>
            <p:cNvPr id="5" name="Picture 4">
              <a:extLst>
                <a:ext uri="{FF2B5EF4-FFF2-40B4-BE49-F238E27FC236}">
                  <a16:creationId xmlns:a16="http://schemas.microsoft.com/office/drawing/2014/main" id="{A61220BE-3F52-7B2D-286B-79BB4107C22C}"/>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6" name="Straight Arrow Connector 5">
              <a:extLst>
                <a:ext uri="{FF2B5EF4-FFF2-40B4-BE49-F238E27FC236}">
                  <a16:creationId xmlns:a16="http://schemas.microsoft.com/office/drawing/2014/main" id="{77E6D28B-0A4B-DD30-B384-1A89EA5EFE71}"/>
                </a:ext>
              </a:extLst>
            </p:cNvPr>
            <p:cNvCxnSpPr/>
            <p:nvPr/>
          </p:nvCxnSpPr>
          <p:spPr>
            <a:xfrm>
              <a:off x="2895600" y="3098800"/>
              <a:ext cx="0" cy="1286933"/>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8673889-E708-363F-7997-98334B3E31F7}"/>
              </a:ext>
            </a:extLst>
          </p:cNvPr>
          <p:cNvGrpSpPr/>
          <p:nvPr/>
        </p:nvGrpSpPr>
        <p:grpSpPr>
          <a:xfrm>
            <a:off x="422005" y="3906821"/>
            <a:ext cx="3048000" cy="2898783"/>
            <a:chOff x="6096000" y="1148284"/>
            <a:chExt cx="5513899" cy="5459947"/>
          </a:xfrm>
        </p:grpSpPr>
        <p:pic>
          <p:nvPicPr>
            <p:cNvPr id="11" name="Picture 10">
              <a:extLst>
                <a:ext uri="{FF2B5EF4-FFF2-40B4-BE49-F238E27FC236}">
                  <a16:creationId xmlns:a16="http://schemas.microsoft.com/office/drawing/2014/main" id="{528E368B-FAD2-C615-F10D-C1752986512E}"/>
                </a:ext>
              </a:extLst>
            </p:cNvPr>
            <p:cNvPicPr>
              <a:picLocks noChangeAspect="1"/>
            </p:cNvPicPr>
            <p:nvPr/>
          </p:nvPicPr>
          <p:blipFill>
            <a:blip r:embed="rId4"/>
            <a:stretch>
              <a:fillRect/>
            </a:stretch>
          </p:blipFill>
          <p:spPr>
            <a:xfrm>
              <a:off x="6096000" y="1148284"/>
              <a:ext cx="5513899" cy="5459947"/>
            </a:xfrm>
            <a:prstGeom prst="rect">
              <a:avLst/>
            </a:prstGeom>
          </p:spPr>
        </p:pic>
        <p:cxnSp>
          <p:nvCxnSpPr>
            <p:cNvPr id="12" name="Straight Arrow Connector 11">
              <a:extLst>
                <a:ext uri="{FF2B5EF4-FFF2-40B4-BE49-F238E27FC236}">
                  <a16:creationId xmlns:a16="http://schemas.microsoft.com/office/drawing/2014/main" id="{5C997A26-E053-BF35-5DDC-A67A75BC7EEF}"/>
                </a:ext>
              </a:extLst>
            </p:cNvPr>
            <p:cNvCxnSpPr>
              <a:cxnSpLocks/>
            </p:cNvCxnSpPr>
            <p:nvPr/>
          </p:nvCxnSpPr>
          <p:spPr>
            <a:xfrm>
              <a:off x="8449733" y="3809999"/>
              <a:ext cx="0" cy="711201"/>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p:nvPr/>
        </p:nvCxnSpPr>
        <p:spPr>
          <a:xfrm>
            <a:off x="1720891" y="2406505"/>
            <a:ext cx="7895057" cy="21870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720890" y="2733806"/>
            <a:ext cx="7895058" cy="2774961"/>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13C34E7-01C9-A6EC-7C0A-38CFD4FC9389}"/>
              </a:ext>
            </a:extLst>
          </p:cNvPr>
          <p:cNvGrpSpPr/>
          <p:nvPr/>
        </p:nvGrpSpPr>
        <p:grpSpPr>
          <a:xfrm>
            <a:off x="422005" y="1037700"/>
            <a:ext cx="3048633" cy="2899386"/>
            <a:chOff x="545886" y="1164081"/>
            <a:chExt cx="5515045" cy="5461082"/>
          </a:xfrm>
        </p:grpSpPr>
        <p:pic>
          <p:nvPicPr>
            <p:cNvPr id="5" name="Picture 4">
              <a:extLst>
                <a:ext uri="{FF2B5EF4-FFF2-40B4-BE49-F238E27FC236}">
                  <a16:creationId xmlns:a16="http://schemas.microsoft.com/office/drawing/2014/main" id="{A61220BE-3F52-7B2D-286B-79BB4107C22C}"/>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6" name="Straight Arrow Connector 5">
              <a:extLst>
                <a:ext uri="{FF2B5EF4-FFF2-40B4-BE49-F238E27FC236}">
                  <a16:creationId xmlns:a16="http://schemas.microsoft.com/office/drawing/2014/main" id="{77E6D28B-0A4B-DD30-B384-1A89EA5EFE71}"/>
                </a:ext>
              </a:extLst>
            </p:cNvPr>
            <p:cNvCxnSpPr/>
            <p:nvPr/>
          </p:nvCxnSpPr>
          <p:spPr>
            <a:xfrm>
              <a:off x="2895600" y="3098800"/>
              <a:ext cx="0" cy="1286933"/>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8673889-E708-363F-7997-98334B3E31F7}"/>
              </a:ext>
            </a:extLst>
          </p:cNvPr>
          <p:cNvGrpSpPr/>
          <p:nvPr/>
        </p:nvGrpSpPr>
        <p:grpSpPr>
          <a:xfrm>
            <a:off x="422005" y="3906821"/>
            <a:ext cx="3048000" cy="2898783"/>
            <a:chOff x="6096000" y="1148284"/>
            <a:chExt cx="5513899" cy="5459947"/>
          </a:xfrm>
        </p:grpSpPr>
        <p:pic>
          <p:nvPicPr>
            <p:cNvPr id="11" name="Picture 10">
              <a:extLst>
                <a:ext uri="{FF2B5EF4-FFF2-40B4-BE49-F238E27FC236}">
                  <a16:creationId xmlns:a16="http://schemas.microsoft.com/office/drawing/2014/main" id="{528E368B-FAD2-C615-F10D-C1752986512E}"/>
                </a:ext>
              </a:extLst>
            </p:cNvPr>
            <p:cNvPicPr>
              <a:picLocks noChangeAspect="1"/>
            </p:cNvPicPr>
            <p:nvPr/>
          </p:nvPicPr>
          <p:blipFill>
            <a:blip r:embed="rId4"/>
            <a:stretch>
              <a:fillRect/>
            </a:stretch>
          </p:blipFill>
          <p:spPr>
            <a:xfrm>
              <a:off x="6096000" y="1148284"/>
              <a:ext cx="5513899" cy="5459947"/>
            </a:xfrm>
            <a:prstGeom prst="rect">
              <a:avLst/>
            </a:prstGeom>
          </p:spPr>
        </p:pic>
        <p:cxnSp>
          <p:nvCxnSpPr>
            <p:cNvPr id="12" name="Straight Arrow Connector 11">
              <a:extLst>
                <a:ext uri="{FF2B5EF4-FFF2-40B4-BE49-F238E27FC236}">
                  <a16:creationId xmlns:a16="http://schemas.microsoft.com/office/drawing/2014/main" id="{5C997A26-E053-BF35-5DDC-A67A75BC7EEF}"/>
                </a:ext>
              </a:extLst>
            </p:cNvPr>
            <p:cNvCxnSpPr>
              <a:cxnSpLocks/>
            </p:cNvCxnSpPr>
            <p:nvPr/>
          </p:nvCxnSpPr>
          <p:spPr>
            <a:xfrm>
              <a:off x="8449733" y="3809999"/>
              <a:ext cx="0" cy="711201"/>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B9B322BF-53C0-AF21-FD06-503E35F6B2CE}"/>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spTree>
    <p:extLst>
      <p:ext uri="{BB962C8B-B14F-4D97-AF65-F5344CB8AC3E}">
        <p14:creationId xmlns:p14="http://schemas.microsoft.com/office/powerpoint/2010/main" val="4256062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6148300"/>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9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72593"/>
            <a:ext cx="12023662" cy="1325563"/>
          </a:xfrm>
        </p:spPr>
        <p:txBody>
          <a:bodyPr>
            <a:normAutofit/>
          </a:bodyPr>
          <a:lstStyle/>
          <a:p>
            <a:r>
              <a:rPr lang="en-US" sz="4200" dirty="0"/>
              <a:t>Do independent verbal judgments predict discrimination accuracy?</a:t>
            </a:r>
          </a:p>
        </p:txBody>
      </p:sp>
      <p:pic>
        <p:nvPicPr>
          <p:cNvPr id="12290" name="Picture 2">
            <a:extLst>
              <a:ext uri="{FF2B5EF4-FFF2-40B4-BE49-F238E27FC236}">
                <a16:creationId xmlns:a16="http://schemas.microsoft.com/office/drawing/2014/main" id="{FD3EA3CF-A8DC-B81F-BA4C-2A5F5F66A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43" y="2069549"/>
            <a:ext cx="3915645" cy="39156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9FC1D1C-7DCE-89CD-AE71-B97B5D67B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899" y="2008230"/>
            <a:ext cx="3889366" cy="403828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36C0CB34-6338-BA0B-D0BA-DF25A4D6A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7097" y="1910395"/>
            <a:ext cx="3994484" cy="415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03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18092"/>
            <a:ext cx="12023662" cy="817979"/>
          </a:xfrm>
        </p:spPr>
        <p:txBody>
          <a:bodyPr>
            <a:normAutofit/>
          </a:bodyPr>
          <a:lstStyle/>
          <a:p>
            <a:r>
              <a:rPr lang="en-US" sz="4000" dirty="0"/>
              <a:t>How does viewing duration impact accuracy?</a:t>
            </a:r>
            <a:endParaRPr lang="en-US" sz="4200" dirty="0"/>
          </a:p>
        </p:txBody>
      </p:sp>
      <p:pic>
        <p:nvPicPr>
          <p:cNvPr id="12290" name="Picture 2">
            <a:extLst>
              <a:ext uri="{FF2B5EF4-FFF2-40B4-BE49-F238E27FC236}">
                <a16:creationId xmlns:a16="http://schemas.microsoft.com/office/drawing/2014/main" id="{FD3EA3CF-A8DC-B81F-BA4C-2A5F5F66A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3" y="2149759"/>
            <a:ext cx="3915645" cy="391564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D9FC1D1C-7DCE-89CD-AE71-B97B5D67B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1899" y="2024272"/>
            <a:ext cx="3889366" cy="4038284"/>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36C0CB34-6338-BA0B-D0BA-DF25A4D6A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7097" y="1926437"/>
            <a:ext cx="3994484" cy="415216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E4B276A9-DBE0-BD49-1D18-F4060802BFBD}"/>
              </a:ext>
            </a:extLst>
          </p:cNvPr>
          <p:cNvSpPr/>
          <p:nvPr/>
        </p:nvSpPr>
        <p:spPr>
          <a:xfrm rot="5400000" flipH="1">
            <a:off x="5929674" y="-2292355"/>
            <a:ext cx="213815" cy="793224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769C4E2-BCA6-5444-A6FC-5FFD18645FF9}"/>
                  </a:ext>
                </a:extLst>
              </p:cNvPr>
              <p:cNvSpPr txBox="1"/>
              <p:nvPr/>
            </p:nvSpPr>
            <p:spPr>
              <a:xfrm>
                <a:off x="5855374" y="1240942"/>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5" name="TextBox 4">
                <a:extLst>
                  <a:ext uri="{FF2B5EF4-FFF2-40B4-BE49-F238E27FC236}">
                    <a16:creationId xmlns:a16="http://schemas.microsoft.com/office/drawing/2014/main" id="{5769C4E2-BCA6-5444-A6FC-5FFD18645FF9}"/>
                  </a:ext>
                </a:extLst>
              </p:cNvPr>
              <p:cNvSpPr txBox="1">
                <a:spLocks noRot="1" noChangeAspect="1" noMove="1" noResize="1" noEditPoints="1" noAdjustHandles="1" noChangeArrowheads="1" noChangeShapeType="1" noTextEdit="1"/>
              </p:cNvSpPr>
              <p:nvPr/>
            </p:nvSpPr>
            <p:spPr>
              <a:xfrm>
                <a:off x="5855374" y="1240942"/>
                <a:ext cx="362413" cy="276999"/>
              </a:xfrm>
              <a:prstGeom prst="rect">
                <a:avLst/>
              </a:prstGeom>
              <a:blipFill>
                <a:blip r:embed="rId6"/>
                <a:stretch>
                  <a:fillRect l="-13793" r="-10345"/>
                </a:stretch>
              </a:blipFill>
            </p:spPr>
            <p:txBody>
              <a:bodyPr/>
              <a:lstStyle/>
              <a:p>
                <a:r>
                  <a:rPr lang="en-US">
                    <a:noFill/>
                  </a:rPr>
                  <a:t> </a:t>
                </a:r>
              </a:p>
            </p:txBody>
          </p:sp>
        </mc:Fallback>
      </mc:AlternateContent>
    </p:spTree>
    <p:extLst>
      <p:ext uri="{BB962C8B-B14F-4D97-AF65-F5344CB8AC3E}">
        <p14:creationId xmlns:p14="http://schemas.microsoft.com/office/powerpoint/2010/main" val="1508113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903068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b="1" dirty="0"/>
              <a:t>Does individual behavior for unique images generalize across tasks? </a:t>
            </a:r>
            <a:endParaRPr lang="en-US" sz="2000" b="1" dirty="0"/>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51344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sp>
        <p:nvSpPr>
          <p:cNvPr id="2" name="Rounded Rectangle 1">
            <a:extLst>
              <a:ext uri="{FF2B5EF4-FFF2-40B4-BE49-F238E27FC236}">
                <a16:creationId xmlns:a16="http://schemas.microsoft.com/office/drawing/2014/main" id="{5F9AC899-2BCB-B8CF-DE5C-3228277C0B68}"/>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a:extLst>
              <a:ext uri="{FF2B5EF4-FFF2-40B4-BE49-F238E27FC236}">
                <a16:creationId xmlns:a16="http://schemas.microsoft.com/office/drawing/2014/main" id="{11AF7DE9-C828-75D2-EDA1-FDB19756037E}"/>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5C93D83-B6A7-46C8-91F7-02FEA0DF94A6}"/>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6" name="Rounded Rectangle 5">
            <a:extLst>
              <a:ext uri="{FF2B5EF4-FFF2-40B4-BE49-F238E27FC236}">
                <a16:creationId xmlns:a16="http://schemas.microsoft.com/office/drawing/2014/main" id="{D8951ECE-2F67-BFF4-2155-CD571BD9830E}"/>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E0434D-E832-801E-87A1-8C351D15BBE4}"/>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9" name="Rounded Rectangle 8">
            <a:extLst>
              <a:ext uri="{FF2B5EF4-FFF2-40B4-BE49-F238E27FC236}">
                <a16:creationId xmlns:a16="http://schemas.microsoft.com/office/drawing/2014/main" id="{CB71E67D-3C46-4C7B-24A0-3E53F1D4E5AF}"/>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186234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0" name="Rounded Rectangle 9">
            <a:extLst>
              <a:ext uri="{FF2B5EF4-FFF2-40B4-BE49-F238E27FC236}">
                <a16:creationId xmlns:a16="http://schemas.microsoft.com/office/drawing/2014/main" id="{F6E11619-1403-33FC-D430-9DE2F6F9DFE1}"/>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A4C0ADD4-A92E-40FF-EE1D-CF76401E48AC}"/>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C481DC1-3B3B-17C3-E754-2CD2A83C7C79}"/>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3" name="Rounded Rectangle 12">
            <a:extLst>
              <a:ext uri="{FF2B5EF4-FFF2-40B4-BE49-F238E27FC236}">
                <a16:creationId xmlns:a16="http://schemas.microsoft.com/office/drawing/2014/main" id="{E9E08B3F-27AB-F1BA-5C18-95DC23D358A2}"/>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1696738-13D2-2A46-4504-7C6F26D99AFC}"/>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15" name="Rounded Rectangle 14">
            <a:extLst>
              <a:ext uri="{FF2B5EF4-FFF2-40B4-BE49-F238E27FC236}">
                <a16:creationId xmlns:a16="http://schemas.microsoft.com/office/drawing/2014/main" id="{FEC52E82-A664-0061-5BD2-340F46A835A4}"/>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404036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Brace 11">
            <a:extLst>
              <a:ext uri="{FF2B5EF4-FFF2-40B4-BE49-F238E27FC236}">
                <a16:creationId xmlns:a16="http://schemas.microsoft.com/office/drawing/2014/main" id="{E392CA81-02B1-06DB-DAC2-554ED8A5028E}"/>
              </a:ext>
            </a:extLst>
          </p:cNvPr>
          <p:cNvSpPr/>
          <p:nvPr/>
        </p:nvSpPr>
        <p:spPr>
          <a:xfrm>
            <a:off x="2880212" y="4242894"/>
            <a:ext cx="309492" cy="146721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8BD1824-1424-11F1-FB56-B1C107AC4848}"/>
              </a:ext>
            </a:extLst>
          </p:cNvPr>
          <p:cNvSpPr txBox="1"/>
          <p:nvPr/>
        </p:nvSpPr>
        <p:spPr>
          <a:xfrm>
            <a:off x="3166387" y="4807226"/>
            <a:ext cx="1257300" cy="338554"/>
          </a:xfrm>
          <a:prstGeom prst="rect">
            <a:avLst/>
          </a:prstGeom>
          <a:noFill/>
        </p:spPr>
        <p:txBody>
          <a:bodyPr wrap="square" rtlCol="0">
            <a:spAutoFit/>
          </a:bodyPr>
          <a:lstStyle/>
          <a:p>
            <a:r>
              <a:rPr lang="en-US" sz="1600" dirty="0"/>
              <a:t>insert</a:t>
            </a:r>
          </a:p>
        </p:txBody>
      </p:sp>
      <p:sp>
        <p:nvSpPr>
          <p:cNvPr id="14" name="Rounded Rectangle 13">
            <a:extLst>
              <a:ext uri="{FF2B5EF4-FFF2-40B4-BE49-F238E27FC236}">
                <a16:creationId xmlns:a16="http://schemas.microsoft.com/office/drawing/2014/main" id="{5898BF91-41B9-0945-A753-55F7AC961B67}"/>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16C38A3C-1748-09F9-F75F-AEB5C33C2D34}"/>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264A237-1C8C-D72D-85AE-D3C7870AE15F}"/>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7" name="Rounded Rectangle 16">
            <a:extLst>
              <a:ext uri="{FF2B5EF4-FFF2-40B4-BE49-F238E27FC236}">
                <a16:creationId xmlns:a16="http://schemas.microsoft.com/office/drawing/2014/main" id="{1118F92B-99C2-B740-E3AF-1FA5F3F69CAC}"/>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BB33EF3-9D82-F16F-D08B-5CB08C42E38A}"/>
              </a:ext>
            </a:extLst>
          </p:cNvPr>
          <p:cNvSpPr txBox="1"/>
          <p:nvPr/>
        </p:nvSpPr>
        <p:spPr>
          <a:xfrm>
            <a:off x="356145" y="4202968"/>
            <a:ext cx="2474720"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19" name="Rounded Rectangle 18">
            <a:extLst>
              <a:ext uri="{FF2B5EF4-FFF2-40B4-BE49-F238E27FC236}">
                <a16:creationId xmlns:a16="http://schemas.microsoft.com/office/drawing/2014/main" id="{A6E4E568-3A76-2617-E363-4800E4CD5373}"/>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338398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ight Brace 11">
            <a:extLst>
              <a:ext uri="{FF2B5EF4-FFF2-40B4-BE49-F238E27FC236}">
                <a16:creationId xmlns:a16="http://schemas.microsoft.com/office/drawing/2014/main" id="{7FAA614F-41FA-3983-11CD-652B1E9DEF17}"/>
              </a:ext>
            </a:extLst>
          </p:cNvPr>
          <p:cNvSpPr/>
          <p:nvPr/>
        </p:nvSpPr>
        <p:spPr>
          <a:xfrm>
            <a:off x="2868782" y="1362534"/>
            <a:ext cx="309492" cy="1467218"/>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104E734A-D64F-58E6-5A5D-B86310FAFEA1}"/>
              </a:ext>
            </a:extLst>
          </p:cNvPr>
          <p:cNvSpPr txBox="1"/>
          <p:nvPr/>
        </p:nvSpPr>
        <p:spPr>
          <a:xfrm>
            <a:off x="3166387" y="1926866"/>
            <a:ext cx="1257300" cy="338554"/>
          </a:xfrm>
          <a:prstGeom prst="rect">
            <a:avLst/>
          </a:prstGeom>
          <a:noFill/>
        </p:spPr>
        <p:txBody>
          <a:bodyPr wrap="square" rtlCol="0">
            <a:spAutoFit/>
          </a:bodyPr>
          <a:lstStyle/>
          <a:p>
            <a:r>
              <a:rPr lang="en-US" sz="1600" dirty="0"/>
              <a:t>insert</a:t>
            </a:r>
          </a:p>
        </p:txBody>
      </p:sp>
      <p:sp>
        <p:nvSpPr>
          <p:cNvPr id="14" name="Rounded Rectangle 13">
            <a:extLst>
              <a:ext uri="{FF2B5EF4-FFF2-40B4-BE49-F238E27FC236}">
                <a16:creationId xmlns:a16="http://schemas.microsoft.com/office/drawing/2014/main" id="{4AEA22F6-2A69-77A4-D8C0-7D55E493832A}"/>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ABE70C92-72ED-051F-CC6D-A241A8F12237}"/>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96C827-BED5-FCBE-4EF5-01F5B04A3BD4}"/>
              </a:ext>
            </a:extLst>
          </p:cNvPr>
          <p:cNvSpPr txBox="1"/>
          <p:nvPr/>
        </p:nvSpPr>
        <p:spPr>
          <a:xfrm>
            <a:off x="343310" y="1337468"/>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7" name="Rounded Rectangle 16">
            <a:extLst>
              <a:ext uri="{FF2B5EF4-FFF2-40B4-BE49-F238E27FC236}">
                <a16:creationId xmlns:a16="http://schemas.microsoft.com/office/drawing/2014/main" id="{DBDE21AA-7C71-2E5B-E4D8-98E25C9C5886}"/>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76440B9-10A6-0BEF-99DA-7B0945FFA92A}"/>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19" name="Rounded Rectangle 18">
            <a:extLst>
              <a:ext uri="{FF2B5EF4-FFF2-40B4-BE49-F238E27FC236}">
                <a16:creationId xmlns:a16="http://schemas.microsoft.com/office/drawing/2014/main" id="{C0404669-53D2-692E-D400-3B8642359E22}"/>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41026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1890A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ight Brace 12">
            <a:extLst>
              <a:ext uri="{FF2B5EF4-FFF2-40B4-BE49-F238E27FC236}">
                <a16:creationId xmlns:a16="http://schemas.microsoft.com/office/drawing/2014/main" id="{3329EC5E-731A-C3F1-3E6A-CC8CBD76064E}"/>
              </a:ext>
            </a:extLst>
          </p:cNvPr>
          <p:cNvSpPr/>
          <p:nvPr/>
        </p:nvSpPr>
        <p:spPr>
          <a:xfrm>
            <a:off x="2868782" y="2935008"/>
            <a:ext cx="309492" cy="115040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D20B713-8C24-70C7-645F-14F9853EBE00}"/>
              </a:ext>
            </a:extLst>
          </p:cNvPr>
          <p:cNvSpPr txBox="1"/>
          <p:nvPr/>
        </p:nvSpPr>
        <p:spPr>
          <a:xfrm>
            <a:off x="3166387" y="3332756"/>
            <a:ext cx="1257300" cy="338554"/>
          </a:xfrm>
          <a:prstGeom prst="rect">
            <a:avLst/>
          </a:prstGeom>
          <a:noFill/>
        </p:spPr>
        <p:txBody>
          <a:bodyPr wrap="square" rtlCol="0">
            <a:spAutoFit/>
          </a:bodyPr>
          <a:lstStyle/>
          <a:p>
            <a:r>
              <a:rPr lang="en-US" sz="1600" dirty="0"/>
              <a:t>insert</a:t>
            </a:r>
          </a:p>
        </p:txBody>
      </p:sp>
      <p:sp>
        <p:nvSpPr>
          <p:cNvPr id="15" name="Rounded Rectangle 14">
            <a:extLst>
              <a:ext uri="{FF2B5EF4-FFF2-40B4-BE49-F238E27FC236}">
                <a16:creationId xmlns:a16="http://schemas.microsoft.com/office/drawing/2014/main" id="{40D68F0F-E516-5DA1-12B1-7052D7E30041}"/>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A36253AE-51A7-5607-35EA-7A5A46AC11AF}"/>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BAD0EAC-FE6A-D194-D790-477B9409643F}"/>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8" name="Rounded Rectangle 17">
            <a:extLst>
              <a:ext uri="{FF2B5EF4-FFF2-40B4-BE49-F238E27FC236}">
                <a16:creationId xmlns:a16="http://schemas.microsoft.com/office/drawing/2014/main" id="{EFB85757-2681-EBE7-5B3F-7B8AA7ED7585}"/>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F21BA28-DFF2-8DF7-DD7F-0F61D40DCE26}"/>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0" name="Rounded Rectangle 19">
            <a:extLst>
              <a:ext uri="{FF2B5EF4-FFF2-40B4-BE49-F238E27FC236}">
                <a16:creationId xmlns:a16="http://schemas.microsoft.com/office/drawing/2014/main" id="{1E66D2CE-4142-AC25-E4ED-A6B928C66470}"/>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Tree>
    <p:extLst>
      <p:ext uri="{BB962C8B-B14F-4D97-AF65-F5344CB8AC3E}">
        <p14:creationId xmlns:p14="http://schemas.microsoft.com/office/powerpoint/2010/main" val="925511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1890A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EA711AC-A824-E60E-59BF-102114F5CC8D}"/>
              </a:ext>
            </a:extLst>
          </p:cNvPr>
          <p:cNvSpPr/>
          <p:nvPr/>
        </p:nvSpPr>
        <p:spPr>
          <a:xfrm>
            <a:off x="343313" y="1170443"/>
            <a:ext cx="2487553" cy="2775712"/>
          </a:xfrm>
          <a:prstGeom prst="roundRect">
            <a:avLst/>
          </a:prstGeom>
          <a:solidFill>
            <a:srgbClr val="05B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E0DDB369-2E3D-3193-11AB-9D310DD51F60}"/>
              </a:ext>
            </a:extLst>
          </p:cNvPr>
          <p:cNvSpPr/>
          <p:nvPr/>
        </p:nvSpPr>
        <p:spPr>
          <a:xfrm>
            <a:off x="343313" y="2854623"/>
            <a:ext cx="2487553" cy="3034113"/>
          </a:xfrm>
          <a:prstGeom prst="roundRect">
            <a:avLst/>
          </a:prstGeom>
          <a:solidFill>
            <a:srgbClr val="89C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9DE6D84-B030-902A-18DB-5CE4D3E3E049}"/>
              </a:ext>
            </a:extLst>
          </p:cNvPr>
          <p:cNvSpPr txBox="1"/>
          <p:nvPr/>
        </p:nvSpPr>
        <p:spPr>
          <a:xfrm>
            <a:off x="343310" y="1337468"/>
            <a:ext cx="2706428"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16" name="Rounded Rectangle 15">
            <a:extLst>
              <a:ext uri="{FF2B5EF4-FFF2-40B4-BE49-F238E27FC236}">
                <a16:creationId xmlns:a16="http://schemas.microsoft.com/office/drawing/2014/main" id="{E1EBBB23-E16F-3E16-F6A7-05A8F785E0A6}"/>
              </a:ext>
            </a:extLst>
          </p:cNvPr>
          <p:cNvSpPr/>
          <p:nvPr/>
        </p:nvSpPr>
        <p:spPr>
          <a:xfrm>
            <a:off x="343312" y="2838385"/>
            <a:ext cx="2487553" cy="1343915"/>
          </a:xfrm>
          <a:prstGeom prst="roundRect">
            <a:avLst>
              <a:gd name="adj" fmla="val 30923"/>
            </a:avLst>
          </a:prstGeom>
          <a:solidFill>
            <a:srgbClr val="199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F563CC6-C25B-3881-CEB6-74593DF610FE}"/>
              </a:ext>
            </a:extLst>
          </p:cNvPr>
          <p:cNvSpPr txBox="1"/>
          <p:nvPr/>
        </p:nvSpPr>
        <p:spPr>
          <a:xfrm>
            <a:off x="356145"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18" name="Rounded Rectangle 17">
            <a:extLst>
              <a:ext uri="{FF2B5EF4-FFF2-40B4-BE49-F238E27FC236}">
                <a16:creationId xmlns:a16="http://schemas.microsoft.com/office/drawing/2014/main" id="{33242C25-541C-1D29-A928-EE6C5EC5E15E}"/>
              </a:ext>
            </a:extLst>
          </p:cNvPr>
          <p:cNvSpPr/>
          <p:nvPr/>
        </p:nvSpPr>
        <p:spPr>
          <a:xfrm>
            <a:off x="356145" y="3026430"/>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sp>
        <p:nvSpPr>
          <p:cNvPr id="19" name="Right Brace 18">
            <a:extLst>
              <a:ext uri="{FF2B5EF4-FFF2-40B4-BE49-F238E27FC236}">
                <a16:creationId xmlns:a16="http://schemas.microsoft.com/office/drawing/2014/main" id="{6A01F530-B6BC-9AA2-480C-771AC3A38A37}"/>
              </a:ext>
            </a:extLst>
          </p:cNvPr>
          <p:cNvSpPr/>
          <p:nvPr/>
        </p:nvSpPr>
        <p:spPr>
          <a:xfrm>
            <a:off x="2868782" y="2935008"/>
            <a:ext cx="309492" cy="115040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FCA42A3B-2FAF-9CA5-517E-B81A68C3C38F}"/>
              </a:ext>
            </a:extLst>
          </p:cNvPr>
          <p:cNvSpPr txBox="1"/>
          <p:nvPr/>
        </p:nvSpPr>
        <p:spPr>
          <a:xfrm>
            <a:off x="3166387" y="3332756"/>
            <a:ext cx="1257300" cy="338554"/>
          </a:xfrm>
          <a:prstGeom prst="rect">
            <a:avLst/>
          </a:prstGeom>
          <a:noFill/>
        </p:spPr>
        <p:txBody>
          <a:bodyPr wrap="square" rtlCol="0">
            <a:spAutoFit/>
          </a:bodyPr>
          <a:lstStyle/>
          <a:p>
            <a:r>
              <a:rPr lang="en-US" sz="1600" dirty="0"/>
              <a:t>insert</a:t>
            </a:r>
          </a:p>
        </p:txBody>
      </p:sp>
    </p:spTree>
    <p:extLst>
      <p:ext uri="{BB962C8B-B14F-4D97-AF65-F5344CB8AC3E}">
        <p14:creationId xmlns:p14="http://schemas.microsoft.com/office/powerpoint/2010/main" val="383656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b="1"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375100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13F8-1978-C848-82EF-A89D4096E877}"/>
              </a:ext>
            </a:extLst>
          </p:cNvPr>
          <p:cNvSpPr>
            <a:spLocks noGrp="1"/>
          </p:cNvSpPr>
          <p:nvPr>
            <p:ph type="title"/>
          </p:nvPr>
        </p:nvSpPr>
        <p:spPr/>
        <p:txBody>
          <a:bodyPr/>
          <a:lstStyle/>
          <a:p>
            <a:r>
              <a:rPr lang="en-US" dirty="0"/>
              <a:t>Notes	</a:t>
            </a:r>
          </a:p>
        </p:txBody>
      </p:sp>
      <p:sp>
        <p:nvSpPr>
          <p:cNvPr id="3" name="Content Placeholder 2">
            <a:extLst>
              <a:ext uri="{FF2B5EF4-FFF2-40B4-BE49-F238E27FC236}">
                <a16:creationId xmlns:a16="http://schemas.microsoft.com/office/drawing/2014/main" id="{3AA66C9A-FCC8-8344-A994-5D979F655385}"/>
              </a:ext>
            </a:extLst>
          </p:cNvPr>
          <p:cNvSpPr>
            <a:spLocks noGrp="1"/>
          </p:cNvSpPr>
          <p:nvPr>
            <p:ph idx="1"/>
          </p:nvPr>
        </p:nvSpPr>
        <p:spPr/>
        <p:txBody>
          <a:bodyPr/>
          <a:lstStyle/>
          <a:p>
            <a:r>
              <a:rPr lang="en-US" dirty="0"/>
              <a:t>When results are introduced </a:t>
            </a:r>
            <a:r>
              <a:rPr lang="en-US" dirty="0">
                <a:sym typeface="Wingdings" pitchFamily="2" charset="2"/>
              </a:rPr>
              <a:t> have a the experimental paradigm in the corner or at least the question </a:t>
            </a:r>
          </a:p>
          <a:p>
            <a:pPr lvl="1"/>
            <a:r>
              <a:rPr lang="en-US" dirty="0">
                <a:sym typeface="Wingdings" pitchFamily="2" charset="2"/>
              </a:rPr>
              <a:t>‘how far is the target’</a:t>
            </a:r>
          </a:p>
          <a:p>
            <a:pPr lvl="1"/>
            <a:r>
              <a:rPr lang="en-US" dirty="0">
                <a:sym typeface="Wingdings" pitchFamily="2" charset="2"/>
              </a:rPr>
              <a:t>Respond estimate of distance </a:t>
            </a:r>
            <a:endParaRPr lang="en-US" dirty="0"/>
          </a:p>
        </p:txBody>
      </p:sp>
    </p:spTree>
    <p:extLst>
      <p:ext uri="{BB962C8B-B14F-4D97-AF65-F5344CB8AC3E}">
        <p14:creationId xmlns:p14="http://schemas.microsoft.com/office/powerpoint/2010/main" val="24008209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D99E8-F2F5-4F49-96D1-7A4CA1D6D0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A18E96-80C4-A344-A71A-C6BE0565BFDC}"/>
              </a:ext>
            </a:extLst>
          </p:cNvPr>
          <p:cNvSpPr>
            <a:spLocks noGrp="1"/>
          </p:cNvSpPr>
          <p:nvPr>
            <p:ph idx="1"/>
          </p:nvPr>
        </p:nvSpPr>
        <p:spPr/>
        <p:txBody>
          <a:bodyPr/>
          <a:lstStyle/>
          <a:p>
            <a:r>
              <a:rPr lang="en-US" dirty="0"/>
              <a:t>Label the point</a:t>
            </a:r>
          </a:p>
        </p:txBody>
      </p:sp>
      <p:pic>
        <p:nvPicPr>
          <p:cNvPr id="4" name="Picture 3">
            <a:extLst>
              <a:ext uri="{FF2B5EF4-FFF2-40B4-BE49-F238E27FC236}">
                <a16:creationId xmlns:a16="http://schemas.microsoft.com/office/drawing/2014/main" id="{C7AF0D66-7362-184A-ADC8-A7123308FCC7}"/>
              </a:ext>
            </a:extLst>
          </p:cNvPr>
          <p:cNvPicPr>
            <a:picLocks noChangeAspect="1"/>
          </p:cNvPicPr>
          <p:nvPr/>
        </p:nvPicPr>
        <p:blipFill>
          <a:blip r:embed="rId2"/>
          <a:stretch>
            <a:fillRect/>
          </a:stretch>
        </p:blipFill>
        <p:spPr>
          <a:xfrm>
            <a:off x="5207221" y="579805"/>
            <a:ext cx="5696767" cy="5532437"/>
          </a:xfrm>
          <a:prstGeom prst="rect">
            <a:avLst/>
          </a:prstGeom>
        </p:spPr>
      </p:pic>
    </p:spTree>
    <p:extLst>
      <p:ext uri="{BB962C8B-B14F-4D97-AF65-F5344CB8AC3E}">
        <p14:creationId xmlns:p14="http://schemas.microsoft.com/office/powerpoint/2010/main" val="39493733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4170565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4595</TotalTime>
  <Words>6776</Words>
  <Application>Microsoft Macintosh PowerPoint</Application>
  <PresentationFormat>Widescreen</PresentationFormat>
  <Paragraphs>894</Paragraphs>
  <Slides>60</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Wingdings</vt:lpstr>
      <vt:lpstr>Office Theme</vt:lpstr>
      <vt:lpstr>A Novel Generalization between Verbal Judgments and Perceptual Discrimination of 3D Space </vt:lpstr>
      <vt:lpstr>Image Complexity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PowerPoint Presentation</vt:lpstr>
      <vt:lpstr>Does sensitivity to distance improve with longer viewing durations?</vt:lpstr>
      <vt:lpstr>Spatial Information Processing in Pictured Scenes</vt:lpstr>
      <vt:lpstr>Discrimination Performance: Kinect coded Accuracy </vt:lpstr>
      <vt:lpstr>Discrimination Performance: Kinect coded Accuracy </vt:lpstr>
      <vt:lpstr>Discrimination Performance: Kinect coded Accuracy </vt:lpstr>
      <vt:lpstr>Discrimination Performance: Kinect coded Accuracy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 independent verbal judgments predict discrimination accuracy?</vt:lpstr>
      <vt:lpstr>How does viewing duration impact accuracy?</vt:lpstr>
      <vt:lpstr>Do independent verbal judgments predict discrimination reaction time?</vt:lpstr>
      <vt:lpstr>Do independent verbal judgments predict discrimination reaction time?</vt:lpstr>
      <vt:lpstr>Do independent verbal judgments predict discrimination reaction time?</vt:lpstr>
      <vt:lpstr>Do independent verbal judgments predict discrimination reaction time?</vt:lpstr>
      <vt:lpstr>Spatial Information Processing in Pictured Scenes</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Spatial Information Processing in Pictured Scenes</vt:lpstr>
      <vt:lpstr>PowerPoint Presentation</vt:lpstr>
      <vt:lpstr>Kinect v2 Object Segmentation </vt:lpstr>
      <vt:lpstr>Kinect v2 Object Segmentation </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Notes </vt:lpstr>
      <vt:lpstr>PowerPoint Presentation</vt:lpstr>
      <vt:lpstr>Archive</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77</cp:revision>
  <dcterms:created xsi:type="dcterms:W3CDTF">2022-11-02T18:51:21Z</dcterms:created>
  <dcterms:modified xsi:type="dcterms:W3CDTF">2022-11-07T15:37:53Z</dcterms:modified>
</cp:coreProperties>
</file>